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0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94F80135-82EF-414C-8F1D-91F2256E882D}" type="datetimeFigureOut">
              <a:rPr lang="es-CO" smtClean="0"/>
              <a:t>21/06/2018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4A0562E-B693-4AE4-A42E-F67C1F4C4BDB}" type="slidenum">
              <a:rPr lang="es-CO" smtClean="0"/>
              <a:t>‹Nº›</a:t>
            </a:fld>
            <a:endParaRPr lang="es-CO"/>
          </a:p>
        </p:txBody>
      </p:sp>
    </p:spTree>
    <p:extLst>
      <p:ext uri="{BB962C8B-B14F-4D97-AF65-F5344CB8AC3E}">
        <p14:creationId xmlns:p14="http://schemas.microsoft.com/office/powerpoint/2010/main" val="3409559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4F80135-82EF-414C-8F1D-91F2256E882D}" type="datetimeFigureOut">
              <a:rPr lang="es-CO" smtClean="0"/>
              <a:t>21/06/2018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4A0562E-B693-4AE4-A42E-F67C1F4C4BDB}" type="slidenum">
              <a:rPr lang="es-CO" smtClean="0"/>
              <a:t>‹Nº›</a:t>
            </a:fld>
            <a:endParaRPr lang="es-CO"/>
          </a:p>
        </p:txBody>
      </p:sp>
    </p:spTree>
    <p:extLst>
      <p:ext uri="{BB962C8B-B14F-4D97-AF65-F5344CB8AC3E}">
        <p14:creationId xmlns:p14="http://schemas.microsoft.com/office/powerpoint/2010/main" val="2192024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94F80135-82EF-414C-8F1D-91F2256E882D}" type="datetimeFigureOut">
              <a:rPr lang="es-CO" smtClean="0"/>
              <a:t>21/06/2018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4A0562E-B693-4AE4-A42E-F67C1F4C4BDB}" type="slidenum">
              <a:rPr lang="es-CO" smtClean="0"/>
              <a:t>‹Nº›</a:t>
            </a:fld>
            <a:endParaRPr lang="es-CO"/>
          </a:p>
        </p:txBody>
      </p:sp>
    </p:spTree>
    <p:extLst>
      <p:ext uri="{BB962C8B-B14F-4D97-AF65-F5344CB8AC3E}">
        <p14:creationId xmlns:p14="http://schemas.microsoft.com/office/powerpoint/2010/main" val="2965011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94F80135-82EF-414C-8F1D-91F2256E882D}" type="datetimeFigureOut">
              <a:rPr lang="es-CO" smtClean="0"/>
              <a:t>21/06/2018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4A0562E-B693-4AE4-A42E-F67C1F4C4BDB}" type="slidenum">
              <a:rPr lang="es-CO" smtClean="0"/>
              <a:t>‹Nº›</a:t>
            </a:fld>
            <a:endParaRPr lang="es-CO"/>
          </a:p>
        </p:txBody>
      </p:sp>
    </p:spTree>
    <p:extLst>
      <p:ext uri="{BB962C8B-B14F-4D97-AF65-F5344CB8AC3E}">
        <p14:creationId xmlns:p14="http://schemas.microsoft.com/office/powerpoint/2010/main" val="18337115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94F80135-82EF-414C-8F1D-91F2256E882D}" type="datetimeFigureOut">
              <a:rPr lang="es-CO" smtClean="0"/>
              <a:t>21/06/2018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24A0562E-B693-4AE4-A42E-F67C1F4C4BDB}" type="slidenum">
              <a:rPr lang="es-CO" smtClean="0"/>
              <a:t>‹Nº›</a:t>
            </a:fld>
            <a:endParaRPr lang="es-CO"/>
          </a:p>
        </p:txBody>
      </p:sp>
    </p:spTree>
    <p:extLst>
      <p:ext uri="{BB962C8B-B14F-4D97-AF65-F5344CB8AC3E}">
        <p14:creationId xmlns:p14="http://schemas.microsoft.com/office/powerpoint/2010/main" val="4181507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94F80135-82EF-414C-8F1D-91F2256E882D}" type="datetimeFigureOut">
              <a:rPr lang="es-CO" smtClean="0"/>
              <a:t>21/06/2018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24A0562E-B693-4AE4-A42E-F67C1F4C4BDB}" type="slidenum">
              <a:rPr lang="es-CO" smtClean="0"/>
              <a:t>‹Nº›</a:t>
            </a:fld>
            <a:endParaRPr lang="es-CO"/>
          </a:p>
        </p:txBody>
      </p:sp>
    </p:spTree>
    <p:extLst>
      <p:ext uri="{BB962C8B-B14F-4D97-AF65-F5344CB8AC3E}">
        <p14:creationId xmlns:p14="http://schemas.microsoft.com/office/powerpoint/2010/main" val="27870758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4F80135-82EF-414C-8F1D-91F2256E882D}" type="datetimeFigureOut">
              <a:rPr lang="es-CO" smtClean="0"/>
              <a:t>21/06/2018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24A0562E-B693-4AE4-A42E-F67C1F4C4BDB}" type="slidenum">
              <a:rPr lang="es-CO" smtClean="0"/>
              <a:t>‹Nº›</a:t>
            </a:fld>
            <a:endParaRPr lang="es-CO"/>
          </a:p>
        </p:txBody>
      </p:sp>
    </p:spTree>
    <p:extLst>
      <p:ext uri="{BB962C8B-B14F-4D97-AF65-F5344CB8AC3E}">
        <p14:creationId xmlns:p14="http://schemas.microsoft.com/office/powerpoint/2010/main" val="3753581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94F80135-82EF-414C-8F1D-91F2256E882D}" type="datetimeFigureOut">
              <a:rPr lang="es-CO" smtClean="0"/>
              <a:t>21/06/2018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4A0562E-B693-4AE4-A42E-F67C1F4C4BDB}" type="slidenum">
              <a:rPr lang="es-CO" smtClean="0"/>
              <a:t>‹Nº›</a:t>
            </a:fld>
            <a:endParaRPr lang="es-CO"/>
          </a:p>
        </p:txBody>
      </p:sp>
    </p:spTree>
    <p:extLst>
      <p:ext uri="{BB962C8B-B14F-4D97-AF65-F5344CB8AC3E}">
        <p14:creationId xmlns:p14="http://schemas.microsoft.com/office/powerpoint/2010/main" val="2292380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94F80135-82EF-414C-8F1D-91F2256E882D}" type="datetimeFigureOut">
              <a:rPr lang="es-CO" smtClean="0"/>
              <a:t>21/06/2018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4A0562E-B693-4AE4-A42E-F67C1F4C4BDB}" type="slidenum">
              <a:rPr lang="es-CO" smtClean="0"/>
              <a:t>‹Nº›</a:t>
            </a:fld>
            <a:endParaRPr lang="es-CO"/>
          </a:p>
        </p:txBody>
      </p:sp>
    </p:spTree>
    <p:extLst>
      <p:ext uri="{BB962C8B-B14F-4D97-AF65-F5344CB8AC3E}">
        <p14:creationId xmlns:p14="http://schemas.microsoft.com/office/powerpoint/2010/main" val="3294204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4F80135-82EF-414C-8F1D-91F2256E882D}" type="datetimeFigureOut">
              <a:rPr lang="es-CO" smtClean="0"/>
              <a:t>21/06/2018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4A0562E-B693-4AE4-A42E-F67C1F4C4BDB}" type="slidenum">
              <a:rPr lang="es-CO" smtClean="0"/>
              <a:t>‹Nº›</a:t>
            </a:fld>
            <a:endParaRPr lang="es-CO"/>
          </a:p>
        </p:txBody>
      </p:sp>
    </p:spTree>
    <p:extLst>
      <p:ext uri="{BB962C8B-B14F-4D97-AF65-F5344CB8AC3E}">
        <p14:creationId xmlns:p14="http://schemas.microsoft.com/office/powerpoint/2010/main" val="32391203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4F80135-82EF-414C-8F1D-91F2256E882D}" type="datetimeFigureOut">
              <a:rPr lang="es-CO" smtClean="0"/>
              <a:t>21/06/2018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4A0562E-B693-4AE4-A42E-F67C1F4C4BDB}" type="slidenum">
              <a:rPr lang="es-CO" smtClean="0"/>
              <a:t>‹Nº›</a:t>
            </a:fld>
            <a:endParaRPr lang="es-CO"/>
          </a:p>
        </p:txBody>
      </p:sp>
    </p:spTree>
    <p:extLst>
      <p:ext uri="{BB962C8B-B14F-4D97-AF65-F5344CB8AC3E}">
        <p14:creationId xmlns:p14="http://schemas.microsoft.com/office/powerpoint/2010/main" val="21678288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F80135-82EF-414C-8F1D-91F2256E882D}" type="datetimeFigureOut">
              <a:rPr lang="es-CO" smtClean="0"/>
              <a:t>21/06/2018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A0562E-B693-4AE4-A42E-F67C1F4C4BDB}" type="slidenum">
              <a:rPr lang="es-CO" smtClean="0"/>
              <a:t>‹Nº›</a:t>
            </a:fld>
            <a:endParaRPr lang="es-CO"/>
          </a:p>
        </p:txBody>
      </p:sp>
    </p:spTree>
    <p:extLst>
      <p:ext uri="{BB962C8B-B14F-4D97-AF65-F5344CB8AC3E}">
        <p14:creationId xmlns:p14="http://schemas.microsoft.com/office/powerpoint/2010/main" val="17202854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214438"/>
            <a:ext cx="9144000" cy="3967162"/>
          </a:xfrm>
        </p:spPr>
        <p:txBody>
          <a:bodyPr>
            <a:normAutofit fontScale="90000"/>
          </a:bodyPr>
          <a:lstStyle/>
          <a:p>
            <a:r>
              <a:rPr lang="es-CO" dirty="0" smtClean="0">
                <a:latin typeface="Algerian" panose="04020705040A02060702" pitchFamily="82" charset="0"/>
              </a:rPr>
              <a:t>LA FECHA DEL CUMPLIMIENTO PROFETICO</a:t>
            </a:r>
            <a:r>
              <a:rPr lang="es-CO" dirty="0" smtClean="0">
                <a:latin typeface="Algerian" panose="04020705040A02060702" pitchFamily="82" charset="0"/>
              </a:rPr>
              <a:t>,</a:t>
            </a:r>
            <a:br>
              <a:rPr lang="es-CO" dirty="0" smtClean="0">
                <a:latin typeface="Algerian" panose="04020705040A02060702" pitchFamily="82" charset="0"/>
              </a:rPr>
            </a:br>
            <a:r>
              <a:rPr lang="es-CO" dirty="0" smtClean="0">
                <a:latin typeface="Algerian" panose="04020705040A02060702" pitchFamily="82" charset="0"/>
              </a:rPr>
              <a:t> </a:t>
            </a:r>
            <a:r>
              <a:rPr lang="es-CO" dirty="0" smtClean="0">
                <a:latin typeface="Algerian" panose="04020705040A02060702" pitchFamily="82" charset="0"/>
              </a:rPr>
              <a:t>IMPLÍCITO EN CADA PROFECÍA</a:t>
            </a:r>
            <a:endParaRPr lang="es-CO" dirty="0">
              <a:latin typeface="Algerian" panose="04020705040A02060702" pitchFamily="82" charset="0"/>
            </a:endParaRPr>
          </a:p>
        </p:txBody>
      </p:sp>
    </p:spTree>
    <p:extLst>
      <p:ext uri="{BB962C8B-B14F-4D97-AF65-F5344CB8AC3E}">
        <p14:creationId xmlns:p14="http://schemas.microsoft.com/office/powerpoint/2010/main" val="31585177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prst="slope"/>
          </a:sp3d>
        </p:spPr>
        <p:style>
          <a:lnRef idx="1">
            <a:schemeClr val="accent2"/>
          </a:lnRef>
          <a:fillRef idx="2">
            <a:schemeClr val="accent2"/>
          </a:fillRef>
          <a:effectRef idx="1">
            <a:schemeClr val="accent2"/>
          </a:effectRef>
          <a:fontRef idx="minor">
            <a:schemeClr val="dk1"/>
          </a:fontRef>
        </p:style>
        <p:txBody>
          <a:bodyPr>
            <a:normAutofit fontScale="90000"/>
          </a:bodyPr>
          <a:lstStyle/>
          <a:p>
            <a:r>
              <a:rPr lang="es-CO" b="1" i="1" dirty="0" smtClean="0">
                <a:effectLst>
                  <a:outerShdw blurRad="38100" dist="38100" dir="2700000" algn="tl">
                    <a:srgbClr val="000000">
                      <a:alpha val="43137"/>
                    </a:srgbClr>
                  </a:outerShdw>
                </a:effectLst>
              </a:rPr>
              <a:t>Dios no dice: “más o menos”, “supongamos”, ¡No</a:t>
            </a:r>
            <a:r>
              <a:rPr lang="es-CO" b="1" i="1" dirty="0">
                <a:effectLst>
                  <a:outerShdw blurRad="38100" dist="38100" dir="2700000" algn="tl">
                    <a:srgbClr val="000000">
                      <a:alpha val="43137"/>
                    </a:srgbClr>
                  </a:outerShdw>
                </a:effectLst>
              </a:rPr>
              <a:t>!</a:t>
            </a:r>
            <a:r>
              <a:rPr lang="es-CO" b="1" i="1" dirty="0" smtClean="0">
                <a:effectLst>
                  <a:outerShdw blurRad="38100" dist="38100" dir="2700000" algn="tl">
                    <a:srgbClr val="000000">
                      <a:alpha val="43137"/>
                    </a:srgbClr>
                  </a:outerShdw>
                </a:effectLst>
              </a:rPr>
              <a:t> Él es preciso y nunca se equivoca.  </a:t>
            </a:r>
            <a:endParaRPr lang="es-CO" b="1" i="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193964" y="1825624"/>
            <a:ext cx="11790217" cy="5032375"/>
          </a:xfrm>
        </p:spPr>
        <p:style>
          <a:lnRef idx="1">
            <a:schemeClr val="accent3"/>
          </a:lnRef>
          <a:fillRef idx="2">
            <a:schemeClr val="accent3"/>
          </a:fillRef>
          <a:effectRef idx="1">
            <a:schemeClr val="accent3"/>
          </a:effectRef>
          <a:fontRef idx="minor">
            <a:schemeClr val="dk1"/>
          </a:fontRef>
        </p:style>
        <p:txBody>
          <a:bodyPr>
            <a:normAutofit fontScale="92500" lnSpcReduction="20000"/>
          </a:bodyPr>
          <a:lstStyle/>
          <a:p>
            <a:pPr marL="0" indent="0">
              <a:buNone/>
            </a:pPr>
            <a:r>
              <a:rPr lang="es-CO" dirty="0" smtClean="0"/>
              <a:t>Para saber la fecha del cumplimiento de cada profecía, el secreto estaba en sumarle al año de su iniciación, el periodo de tiempo respectivo. Veamos: </a:t>
            </a:r>
          </a:p>
          <a:p>
            <a:pPr marL="457200" lvl="1" indent="0">
              <a:buNone/>
            </a:pPr>
            <a:r>
              <a:rPr lang="es-CO" dirty="0" smtClean="0"/>
              <a:t> </a:t>
            </a:r>
            <a:r>
              <a:rPr lang="es-CO" sz="2600" b="1" dirty="0" smtClean="0"/>
              <a:t>1)</a:t>
            </a:r>
            <a:r>
              <a:rPr lang="es-CO" dirty="0" smtClean="0"/>
              <a:t>. </a:t>
            </a:r>
            <a:r>
              <a:rPr lang="es-CO" b="1" dirty="0" smtClean="0"/>
              <a:t>Los 2300 días- años</a:t>
            </a:r>
            <a:r>
              <a:rPr lang="es-CO" dirty="0" smtClean="0"/>
              <a:t>. </a:t>
            </a:r>
          </a:p>
          <a:p>
            <a:pPr marL="457200" lvl="1" indent="0">
              <a:buNone/>
            </a:pPr>
            <a:r>
              <a:rPr lang="es-CO" dirty="0" smtClean="0"/>
              <a:t>“</a:t>
            </a:r>
            <a:r>
              <a:rPr lang="es-CO" i="1" dirty="0" smtClean="0">
                <a:latin typeface="Bell MT" panose="02020503060305020303" pitchFamily="18" charset="0"/>
              </a:rPr>
              <a:t>Y </a:t>
            </a:r>
            <a:r>
              <a:rPr lang="es-CO" i="1" dirty="0">
                <a:latin typeface="Bell MT" panose="02020503060305020303" pitchFamily="18" charset="0"/>
              </a:rPr>
              <a:t>él me dijo: Hasta dos mil trescientos [días de] tarde y mañana; y el santuario será </a:t>
            </a:r>
            <a:r>
              <a:rPr lang="es-CO" i="1" dirty="0" smtClean="0">
                <a:latin typeface="Bell MT" panose="02020503060305020303" pitchFamily="18" charset="0"/>
              </a:rPr>
              <a:t>justificado”</a:t>
            </a:r>
            <a:r>
              <a:rPr lang="es-CO" dirty="0" smtClean="0"/>
              <a:t>. </a:t>
            </a:r>
            <a:r>
              <a:rPr lang="es-CO" dirty="0" smtClean="0">
                <a:solidFill>
                  <a:srgbClr val="FF0000"/>
                </a:solidFill>
              </a:rPr>
              <a:t>(Da.8:14).</a:t>
            </a:r>
          </a:p>
          <a:p>
            <a:pPr marL="457200" lvl="1" indent="0">
              <a:buNone/>
            </a:pPr>
            <a:r>
              <a:rPr lang="es-CO" sz="2600" b="1" dirty="0" smtClean="0"/>
              <a:t>2). Las setenta semanas - 490 años.</a:t>
            </a:r>
          </a:p>
          <a:p>
            <a:pPr marL="457200" lvl="1" indent="0">
              <a:buNone/>
            </a:pPr>
            <a:r>
              <a:rPr lang="es-CO" dirty="0" smtClean="0"/>
              <a:t>“</a:t>
            </a:r>
            <a:r>
              <a:rPr lang="es-CO" i="1" dirty="0" smtClean="0">
                <a:latin typeface="Bell MT" panose="02020503060305020303" pitchFamily="18" charset="0"/>
              </a:rPr>
              <a:t>Setenta semanas- años- están cortados para tu pueblo</a:t>
            </a:r>
            <a:r>
              <a:rPr lang="es-CO" dirty="0" smtClean="0"/>
              <a:t>”. </a:t>
            </a:r>
            <a:r>
              <a:rPr lang="es-CO" dirty="0" smtClean="0">
                <a:solidFill>
                  <a:srgbClr val="FF0000"/>
                </a:solidFill>
              </a:rPr>
              <a:t>(Da.9:24).</a:t>
            </a:r>
          </a:p>
          <a:p>
            <a:pPr marL="0" indent="0">
              <a:buNone/>
            </a:pPr>
            <a:r>
              <a:rPr lang="es-CO" dirty="0" smtClean="0"/>
              <a:t> Las 70 semanas serían descontadas de los 2.300 días- años. Y Para saber cuando se cumplirían, había que saber cuando de iniciarían, y </a:t>
            </a:r>
            <a:r>
              <a:rPr lang="es-CO" dirty="0" smtClean="0">
                <a:solidFill>
                  <a:srgbClr val="FF0000"/>
                </a:solidFill>
              </a:rPr>
              <a:t>(Da.9:25), </a:t>
            </a:r>
            <a:r>
              <a:rPr lang="es-CO" dirty="0" smtClean="0"/>
              <a:t>contiene la fecha</a:t>
            </a:r>
            <a:r>
              <a:rPr lang="es-CO" dirty="0"/>
              <a:t>: </a:t>
            </a:r>
            <a:r>
              <a:rPr lang="es-CO" dirty="0" smtClean="0"/>
              <a:t>“</a:t>
            </a:r>
            <a:r>
              <a:rPr lang="es-CO" i="1" dirty="0" smtClean="0">
                <a:latin typeface="Bell MT" panose="02020503060305020303" pitchFamily="18" charset="0"/>
              </a:rPr>
              <a:t>Sepas</a:t>
            </a:r>
            <a:r>
              <a:rPr lang="es-CO" i="1" dirty="0">
                <a:latin typeface="Bell MT" panose="02020503060305020303" pitchFamily="18" charset="0"/>
              </a:rPr>
              <a:t>, pues, y entiendas, que desde la salida de la palabra para hacer volver [el pueblo] y edificar a Jerusalén</a:t>
            </a:r>
            <a:r>
              <a:rPr lang="es-CO" dirty="0" smtClean="0"/>
              <a:t>,….”. La Biblia no dice la fecha pero si el evento, y eso sucedió, en el año 457, cuando Ertagerges, rey de Persia, dictó el decreto para que los Judíos regresaran a reconstruir Jerusalén. Por tanto, 457 más 490 años = 34 d.C.</a:t>
            </a:r>
          </a:p>
          <a:p>
            <a:pPr marL="0" indent="0">
              <a:buNone/>
            </a:pPr>
            <a:r>
              <a:rPr lang="es-CO" dirty="0" smtClean="0"/>
              <a:t>Ahora, a los 2.300 años, se le descontaron 490 años, y el excedente 1810. se les suman al año 34, y el resultado de la suma es 1844. </a:t>
            </a:r>
          </a:p>
        </p:txBody>
      </p:sp>
    </p:spTree>
    <p:extLst>
      <p:ext uri="{BB962C8B-B14F-4D97-AF65-F5344CB8AC3E}">
        <p14:creationId xmlns:p14="http://schemas.microsoft.com/office/powerpoint/2010/main" val="466611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9382" y="277092"/>
            <a:ext cx="11693236" cy="6428508"/>
          </a:xfrm>
        </p:spPr>
        <p:style>
          <a:lnRef idx="1">
            <a:schemeClr val="accent4"/>
          </a:lnRef>
          <a:fillRef idx="2">
            <a:schemeClr val="accent4"/>
          </a:fillRef>
          <a:effectRef idx="1">
            <a:schemeClr val="accent4"/>
          </a:effectRef>
          <a:fontRef idx="minor">
            <a:schemeClr val="dk1"/>
          </a:fontRef>
        </p:style>
        <p:txBody>
          <a:bodyPr>
            <a:normAutofit fontScale="92500" lnSpcReduction="10000"/>
          </a:bodyPr>
          <a:lstStyle/>
          <a:p>
            <a:pPr marL="0" indent="0">
              <a:buNone/>
            </a:pPr>
            <a:r>
              <a:rPr lang="es-CO" sz="3200" b="1" dirty="0" smtClean="0"/>
              <a:t>3). </a:t>
            </a:r>
            <a:r>
              <a:rPr lang="es-CO" b="1" dirty="0" smtClean="0"/>
              <a:t>Los 1.260 días-años</a:t>
            </a:r>
            <a:r>
              <a:rPr lang="es-CO" dirty="0" smtClean="0"/>
              <a:t>.</a:t>
            </a:r>
          </a:p>
          <a:p>
            <a:pPr marL="0" indent="0">
              <a:buNone/>
            </a:pPr>
            <a:r>
              <a:rPr lang="es-CO" dirty="0"/>
              <a:t>“</a:t>
            </a:r>
            <a:r>
              <a:rPr lang="es-CO" i="1" dirty="0">
                <a:latin typeface="Bell MT" panose="02020503060305020303" pitchFamily="18" charset="0"/>
              </a:rPr>
              <a:t>Y hablará palabras contra el Altísimo, y a los santos del Altísimo quebrantará, y pensará en mudar los tiempos y la ley; y serán entregados en su mano hasta </a:t>
            </a:r>
            <a:r>
              <a:rPr lang="es-CO" i="1" u="sng" dirty="0">
                <a:latin typeface="Bell MT" panose="02020503060305020303" pitchFamily="18" charset="0"/>
              </a:rPr>
              <a:t>tiempo, y tiempos, y el medio de un tiempo</a:t>
            </a:r>
            <a:r>
              <a:rPr lang="es-CO" i="1" u="sng" dirty="0" smtClean="0">
                <a:latin typeface="Bell MT" panose="02020503060305020303" pitchFamily="18" charset="0"/>
              </a:rPr>
              <a:t>.</a:t>
            </a:r>
            <a:r>
              <a:rPr lang="es-CO" dirty="0" smtClean="0"/>
              <a:t>”. </a:t>
            </a:r>
            <a:r>
              <a:rPr lang="es-CO" dirty="0" smtClean="0">
                <a:solidFill>
                  <a:srgbClr val="FF0000"/>
                </a:solidFill>
              </a:rPr>
              <a:t>(Da.7:25).</a:t>
            </a:r>
            <a:r>
              <a:rPr lang="es-CO" dirty="0" smtClean="0"/>
              <a:t> </a:t>
            </a:r>
          </a:p>
          <a:p>
            <a:pPr marL="0" indent="0">
              <a:buNone/>
            </a:pPr>
            <a:r>
              <a:rPr lang="es-CO" dirty="0" smtClean="0"/>
              <a:t>El “cuerno pequeño”, tendría este periodo de tiempo para actuar contra la Ley de Dios, un tiempo =un año, dos tiempos =dos años, medio tiempo =medio año. 1.260 años.</a:t>
            </a:r>
          </a:p>
          <a:p>
            <a:pPr marL="0" indent="0">
              <a:buNone/>
            </a:pPr>
            <a:r>
              <a:rPr lang="es-CO" b="1" dirty="0" smtClean="0"/>
              <a:t>¿Cuándo se iniciaría este periodo de tiempo?</a:t>
            </a:r>
          </a:p>
          <a:p>
            <a:pPr marL="0" indent="0">
              <a:buNone/>
            </a:pPr>
            <a:r>
              <a:rPr lang="es-CO" dirty="0" smtClean="0"/>
              <a:t>Este “cuerno pequeño”, derribaría a tres cuernos. </a:t>
            </a:r>
            <a:r>
              <a:rPr lang="es-CO" dirty="0" smtClean="0">
                <a:solidFill>
                  <a:srgbClr val="FF0000"/>
                </a:solidFill>
              </a:rPr>
              <a:t>(Da.7:24). </a:t>
            </a:r>
            <a:r>
              <a:rPr lang="es-CO" dirty="0"/>
              <a:t>E</a:t>
            </a:r>
            <a:r>
              <a:rPr lang="es-CO" dirty="0" smtClean="0"/>
              <a:t>l periodo de 1260 años, se iniciaría cuando este poder derribara al tercer cuerno, lo cual sucedió en el año 538, los Ostrogodos. Por tanto, al año 538, le sumaron 1260 años, y el resultado fue 1798, cuando el General </a:t>
            </a:r>
            <a:r>
              <a:rPr lang="es-CO" dirty="0" err="1" smtClean="0"/>
              <a:t>Bertier</a:t>
            </a:r>
            <a:r>
              <a:rPr lang="es-CO" dirty="0" smtClean="0"/>
              <a:t>, tomo preso al papa Pio Vl el 15 de Feb, de ese año. </a:t>
            </a:r>
          </a:p>
          <a:p>
            <a:pPr marL="0" indent="0">
              <a:buNone/>
            </a:pPr>
            <a:r>
              <a:rPr lang="es-CO" dirty="0" smtClean="0"/>
              <a:t>Estas tres profecías de tiempo ya se cumplieron, y los que estudiaron estas profecías nos dicen en que fecha, porque esperaron su cumplimiento para creer en ellas. </a:t>
            </a:r>
          </a:p>
          <a:p>
            <a:pPr marL="0" indent="0">
              <a:buNone/>
            </a:pPr>
            <a:r>
              <a:rPr lang="es-CO" dirty="0" smtClean="0"/>
              <a:t>Ahora estudiaremos otra profecía aún de más importancia que las anteriores, pero hacia el futuro, cuya fecha de vencimiento también está implícita en ella, que si tu y yo esperamos que se cumpla, para creer en ella, nos vamos a perder. Veamos:   </a:t>
            </a:r>
          </a:p>
          <a:p>
            <a:pPr marL="0" indent="0">
              <a:buNone/>
            </a:pPr>
            <a:endParaRPr lang="es-CO" dirty="0"/>
          </a:p>
        </p:txBody>
      </p:sp>
    </p:spTree>
    <p:extLst>
      <p:ext uri="{BB962C8B-B14F-4D97-AF65-F5344CB8AC3E}">
        <p14:creationId xmlns:p14="http://schemas.microsoft.com/office/powerpoint/2010/main" val="42115671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35527" y="263236"/>
            <a:ext cx="11707091" cy="6317674"/>
          </a:xfrm>
        </p:spPr>
        <p:style>
          <a:lnRef idx="1">
            <a:schemeClr val="accent6"/>
          </a:lnRef>
          <a:fillRef idx="2">
            <a:schemeClr val="accent6"/>
          </a:fillRef>
          <a:effectRef idx="1">
            <a:schemeClr val="accent6"/>
          </a:effectRef>
          <a:fontRef idx="minor">
            <a:schemeClr val="dk1"/>
          </a:fontRef>
        </p:style>
        <p:txBody>
          <a:bodyPr>
            <a:normAutofit fontScale="85000" lnSpcReduction="20000"/>
          </a:bodyPr>
          <a:lstStyle/>
          <a:p>
            <a:pPr marL="0" indent="0">
              <a:buNone/>
            </a:pPr>
            <a:r>
              <a:rPr lang="es-CO" sz="3200" b="1" dirty="0" smtClean="0"/>
              <a:t>4). </a:t>
            </a:r>
            <a:r>
              <a:rPr lang="es-CO" u="sng" dirty="0" smtClean="0"/>
              <a:t>Los 6000 años de pecado</a:t>
            </a:r>
            <a:r>
              <a:rPr lang="es-CO" dirty="0" smtClean="0"/>
              <a:t>:</a:t>
            </a:r>
          </a:p>
          <a:p>
            <a:pPr marL="0" indent="0">
              <a:buNone/>
            </a:pPr>
            <a:r>
              <a:rPr lang="es-CO" dirty="0" smtClean="0">
                <a:solidFill>
                  <a:srgbClr val="FF0000"/>
                </a:solidFill>
              </a:rPr>
              <a:t>Sal.90:4</a:t>
            </a:r>
            <a:r>
              <a:rPr lang="es-CO" dirty="0"/>
              <a:t>. </a:t>
            </a:r>
            <a:r>
              <a:rPr lang="es-CO" dirty="0" smtClean="0"/>
              <a:t>“Porque </a:t>
            </a:r>
            <a:r>
              <a:rPr lang="es-CO" dirty="0"/>
              <a:t>mil años delante de tus ojos, [son] como el día de ayer, que </a:t>
            </a:r>
            <a:r>
              <a:rPr lang="es-CO" dirty="0" smtClean="0"/>
              <a:t>pasó,…”. Cada día de la semana de la creación, representan proféticamente 1000 años, 6000 años en la gran controversia entre Cristo y Satanás, aquí en la tierra, y 1000 años, en el cielo.</a:t>
            </a:r>
          </a:p>
          <a:p>
            <a:pPr marL="0" indent="0">
              <a:buNone/>
            </a:pPr>
            <a:r>
              <a:rPr lang="es-CO" dirty="0"/>
              <a:t> </a:t>
            </a:r>
            <a:r>
              <a:rPr lang="es-CO" dirty="0" smtClean="0"/>
              <a:t>La profeta de Dios EGW dice: “La gran controversia entre Cristo y Satanás, sostenida desde hace cerca de seis mil años, está por terminar”, </a:t>
            </a:r>
            <a:r>
              <a:rPr lang="es-CO" dirty="0" smtClean="0">
                <a:solidFill>
                  <a:srgbClr val="FF0000"/>
                </a:solidFill>
              </a:rPr>
              <a:t>(CS. 572.1).  </a:t>
            </a:r>
          </a:p>
          <a:p>
            <a:pPr marL="0" indent="0">
              <a:buNone/>
            </a:pPr>
            <a:endParaRPr lang="es-CO" sz="3200" b="1" dirty="0" smtClean="0"/>
          </a:p>
          <a:p>
            <a:pPr marL="0" indent="0">
              <a:buNone/>
            </a:pPr>
            <a:r>
              <a:rPr lang="es-CO" sz="3200" b="1" dirty="0" smtClean="0"/>
              <a:t>La pregunta es: ¿Cuándo se inició este periodo de tiempo de 6000 años? </a:t>
            </a:r>
            <a:r>
              <a:rPr lang="es-CO" sz="3200" dirty="0" smtClean="0"/>
              <a:t>Porque así como se hizo en las profecías anteriores, que sabiendo cuando comenzaban, se podía saber su culminación.</a:t>
            </a:r>
          </a:p>
          <a:p>
            <a:pPr marL="0" indent="0">
              <a:buNone/>
            </a:pPr>
            <a:r>
              <a:rPr lang="es-CO" sz="3200" dirty="0" smtClean="0"/>
              <a:t>La misma profeta de Dios, nos lo dice: “</a:t>
            </a:r>
            <a:r>
              <a:rPr lang="es-CO" sz="3200" i="1" dirty="0" smtClean="0">
                <a:latin typeface="Bell MT" panose="02020503060305020303" pitchFamily="18" charset="0"/>
              </a:rPr>
              <a:t>En el año 31 de J.C. tres años y medio después de su bautismo, nuestro Señor fue crucificado. Con el gran sacrificio ofrecido en el Calvario, terminó aquel sistema de ofrendas que durante CUATRO MIL AÑOS había prefigurado al Cordero de Dios</a:t>
            </a:r>
            <a:r>
              <a:rPr lang="es-CO" sz="3200" dirty="0" smtClean="0"/>
              <a:t>”. </a:t>
            </a:r>
            <a:r>
              <a:rPr lang="es-CO" sz="3200" dirty="0" smtClean="0">
                <a:solidFill>
                  <a:srgbClr val="FF0000"/>
                </a:solidFill>
              </a:rPr>
              <a:t>(Conflicto de los Siglos p.375.p3)</a:t>
            </a:r>
            <a:r>
              <a:rPr lang="es-CO" sz="3200" dirty="0" smtClean="0"/>
              <a:t>. Tapa dura. </a:t>
            </a:r>
          </a:p>
          <a:p>
            <a:pPr marL="0" indent="0">
              <a:buNone/>
            </a:pPr>
            <a:r>
              <a:rPr lang="es-CO" sz="3200" dirty="0" smtClean="0"/>
              <a:t>Y la primera ofrenda-o sacrificio- fue ofrecido en el Edén, por el pecado de Adán y Eva. </a:t>
            </a:r>
            <a:r>
              <a:rPr lang="es-CO" sz="3200" dirty="0" smtClean="0">
                <a:solidFill>
                  <a:srgbClr val="FF0000"/>
                </a:solidFill>
              </a:rPr>
              <a:t>(Ver Ge.3:21). </a:t>
            </a:r>
            <a:r>
              <a:rPr lang="es-CO" sz="3200" dirty="0" smtClean="0"/>
              <a:t>Por tanto, según lo dice la profeta de Dios, allí comienza a correr el periodo de los 6000 años, y ese periodo de tiempo, ella lo divide en dos periodos. </a:t>
            </a:r>
            <a:r>
              <a:rPr lang="es-CO" sz="3300" b="1" dirty="0" smtClean="0"/>
              <a:t>(1)</a:t>
            </a:r>
            <a:r>
              <a:rPr lang="es-CO" sz="3200" dirty="0" smtClean="0"/>
              <a:t>. Desde ese sacrificio, hasta la muerte de Cristo, en el año 31, 4000 años.   </a:t>
            </a:r>
            <a:endParaRPr lang="es-CO" sz="3200" dirty="0"/>
          </a:p>
        </p:txBody>
      </p:sp>
    </p:spTree>
    <p:extLst>
      <p:ext uri="{BB962C8B-B14F-4D97-AF65-F5344CB8AC3E}">
        <p14:creationId xmlns:p14="http://schemas.microsoft.com/office/powerpoint/2010/main" val="592558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90945" y="235527"/>
            <a:ext cx="11707091" cy="5846618"/>
          </a:xfrm>
        </p:spPr>
        <p:style>
          <a:lnRef idx="1">
            <a:schemeClr val="accent1"/>
          </a:lnRef>
          <a:fillRef idx="2">
            <a:schemeClr val="accent1"/>
          </a:fillRef>
          <a:effectRef idx="1">
            <a:schemeClr val="accent1"/>
          </a:effectRef>
          <a:fontRef idx="minor">
            <a:schemeClr val="dk1"/>
          </a:fontRef>
        </p:style>
        <p:txBody>
          <a:bodyPr>
            <a:normAutofit lnSpcReduction="10000"/>
          </a:bodyPr>
          <a:lstStyle/>
          <a:p>
            <a:r>
              <a:rPr lang="es-CO" dirty="0" smtClean="0"/>
              <a:t>Y </a:t>
            </a:r>
            <a:r>
              <a:rPr lang="es-CO" sz="3200" b="1" dirty="0" smtClean="0"/>
              <a:t>(2). </a:t>
            </a:r>
            <a:r>
              <a:rPr lang="es-CO" dirty="0" smtClean="0"/>
              <a:t>El segundo periodo de tiempo, 2000 años, lo menciona en </a:t>
            </a:r>
            <a:r>
              <a:rPr lang="es-CO" dirty="0" smtClean="0">
                <a:solidFill>
                  <a:srgbClr val="FF0000"/>
                </a:solidFill>
              </a:rPr>
              <a:t>(Mensajes Selectos, tomo 3.p 18, p3,4). </a:t>
            </a:r>
            <a:r>
              <a:rPr lang="es-CO" dirty="0" smtClean="0"/>
              <a:t>“</a:t>
            </a:r>
            <a:r>
              <a:rPr lang="es-CO" i="1" dirty="0" smtClean="0">
                <a:latin typeface="Bell MT" panose="02020503060305020303" pitchFamily="18" charset="0"/>
              </a:rPr>
              <a:t>Cristo, en medio de sus sufrimientos y del rechazo de que es objeto todos los días por parte de los hombres, observa a través de DOS MIL AÑOS a su iglesia que existiría en los días finales, antes del fin de la historia de la tierra. El Señor ha tenido una iglesia desde ESE DÍA, a través de todos los cambios de escena producidos por el tiempo hasta el periodo presente, 1893</a:t>
            </a:r>
            <a:r>
              <a:rPr lang="es-CO" dirty="0" smtClean="0"/>
              <a:t>”. </a:t>
            </a:r>
          </a:p>
          <a:p>
            <a:r>
              <a:rPr lang="es-CO" dirty="0" smtClean="0"/>
              <a:t>EGW, profeta de Dios, le esta sumando los 2000 años restantes al años 31, por ende por pura lógica el resultado final será el año 2031.</a:t>
            </a:r>
          </a:p>
          <a:p>
            <a:r>
              <a:rPr lang="es-CO" dirty="0" smtClean="0"/>
              <a:t>Y como para certificar la veracidad de esta profecía, EGW menciona el periodo de la lucha secular entre Cristo y Satanás durante “seis mil años”, siete veces en el CS. Paginas 12, 572, 609, 714, 717, 718 y 731. Y como usted lo sabe muy bien, el numero siete significa, perfección, completo. </a:t>
            </a:r>
            <a:endParaRPr lang="es-CO" dirty="0" smtClean="0"/>
          </a:p>
          <a:p>
            <a:pPr marL="0" indent="0">
              <a:buNone/>
            </a:pPr>
            <a:r>
              <a:rPr lang="es-CO" dirty="0" smtClean="0"/>
              <a:t>Nota: Estas páginas son del CS tapa dura. El CS nuevo son: 13,2.  509,1.  641,1.  632,2.  641,1.  641,5.  653,2.     </a:t>
            </a:r>
            <a:endParaRPr lang="es-CO" dirty="0"/>
          </a:p>
        </p:txBody>
      </p:sp>
    </p:spTree>
    <p:extLst>
      <p:ext uri="{BB962C8B-B14F-4D97-AF65-F5344CB8AC3E}">
        <p14:creationId xmlns:p14="http://schemas.microsoft.com/office/powerpoint/2010/main" val="17191223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07817" y="249382"/>
            <a:ext cx="11513127" cy="6359235"/>
          </a:xfrm>
        </p:spPr>
        <p:style>
          <a:lnRef idx="0">
            <a:schemeClr val="accent6"/>
          </a:lnRef>
          <a:fillRef idx="3">
            <a:schemeClr val="accent6"/>
          </a:fillRef>
          <a:effectRef idx="3">
            <a:schemeClr val="accent6"/>
          </a:effectRef>
          <a:fontRef idx="minor">
            <a:schemeClr val="lt1"/>
          </a:fontRef>
        </p:style>
        <p:txBody>
          <a:bodyPr>
            <a:normAutofit/>
          </a:bodyPr>
          <a:lstStyle/>
          <a:p>
            <a:pPr marL="0" indent="0">
              <a:buNone/>
            </a:pPr>
            <a:r>
              <a:rPr lang="es-CO" dirty="0"/>
              <a:t>¿</a:t>
            </a:r>
            <a:r>
              <a:rPr lang="es-CO" dirty="0" smtClean="0"/>
              <a:t>Que evento majestuoso le pondrá fin a la “Gran controversia entre Cristo y Satanás, que se realizó durante 6000 años, y que está por terminar?</a:t>
            </a:r>
          </a:p>
          <a:p>
            <a:endParaRPr lang="es-CO" dirty="0"/>
          </a:p>
          <a:p>
            <a:r>
              <a:rPr lang="es-CO" dirty="0" smtClean="0"/>
              <a:t> </a:t>
            </a:r>
            <a:r>
              <a:rPr lang="es-CO" dirty="0" smtClean="0">
                <a:solidFill>
                  <a:srgbClr val="FF0000"/>
                </a:solidFill>
              </a:rPr>
              <a:t>El Comentario Bíblico Adventista, tomo 7, p 892, analizando Ap.20,1-3</a:t>
            </a:r>
            <a:r>
              <a:rPr lang="es-CO" dirty="0" smtClean="0"/>
              <a:t>. </a:t>
            </a:r>
            <a:r>
              <a:rPr lang="es-CO" dirty="0" smtClean="0"/>
              <a:t> </a:t>
            </a:r>
            <a:r>
              <a:rPr lang="es-CO" dirty="0" smtClean="0"/>
              <a:t>dice: </a:t>
            </a:r>
            <a:r>
              <a:rPr lang="es-CO" b="1" dirty="0" smtClean="0"/>
              <a:t>“</a:t>
            </a:r>
            <a:r>
              <a:rPr lang="es-CO" i="1" dirty="0" smtClean="0">
                <a:latin typeface="Bell MT" panose="02020503060305020303" pitchFamily="18" charset="0"/>
              </a:rPr>
              <a:t>Y </a:t>
            </a:r>
            <a:r>
              <a:rPr lang="es-CO" i="1" dirty="0">
                <a:latin typeface="Bell MT" panose="02020503060305020303" pitchFamily="18" charset="0"/>
              </a:rPr>
              <a:t>vi un ángel descender del cielo, que tenía la llave del abismo, y una gran cadena en su mano. </a:t>
            </a:r>
            <a:r>
              <a:rPr lang="es-CO" i="1" dirty="0" smtClean="0">
                <a:latin typeface="Bell MT" panose="02020503060305020303" pitchFamily="18" charset="0"/>
              </a:rPr>
              <a:t>2 </a:t>
            </a:r>
            <a:r>
              <a:rPr lang="es-CO" i="1" dirty="0">
                <a:latin typeface="Bell MT" panose="02020503060305020303" pitchFamily="18" charset="0"/>
              </a:rPr>
              <a:t>Y prendió al dragón, [aquella] serpiente antigua, que es el Diablo y Satanás, y lo ató por mil años; </a:t>
            </a:r>
            <a:r>
              <a:rPr lang="es-CO" i="1" dirty="0" smtClean="0">
                <a:latin typeface="Bell MT" panose="02020503060305020303" pitchFamily="18" charset="0"/>
              </a:rPr>
              <a:t>3 </a:t>
            </a:r>
            <a:r>
              <a:rPr lang="es-CO" i="1" dirty="0">
                <a:latin typeface="Bell MT" panose="02020503060305020303" pitchFamily="18" charset="0"/>
              </a:rPr>
              <a:t>y lo envió al abismo, y lo encerró, y selló sobre él, para que no engañe más a los gentiles, hasta que mil años sean cumplidos; y después de esto es necesario que sea desatado un poco de </a:t>
            </a:r>
            <a:r>
              <a:rPr lang="es-CO" i="1" dirty="0" smtClean="0">
                <a:latin typeface="Bell MT" panose="02020503060305020303" pitchFamily="18" charset="0"/>
              </a:rPr>
              <a:t>tiempo</a:t>
            </a:r>
            <a:r>
              <a:rPr lang="es-CO" b="1" dirty="0" smtClean="0"/>
              <a:t>”. </a:t>
            </a:r>
          </a:p>
          <a:p>
            <a:r>
              <a:rPr lang="es-CO" dirty="0" smtClean="0"/>
              <a:t>Lo explica así: </a:t>
            </a:r>
            <a:r>
              <a:rPr lang="es-CO" b="1" dirty="0" smtClean="0"/>
              <a:t>LO ATÓ. “</a:t>
            </a:r>
            <a:r>
              <a:rPr lang="es-CO" i="1" dirty="0" smtClean="0">
                <a:latin typeface="Bell MT" panose="02020503060305020303" pitchFamily="18" charset="0"/>
              </a:rPr>
              <a:t>La atadura del dragón simboliza las restricciones que se le impondrán a las actividades de Satanás. Los impíos morirán por la gloria de la segunda venida de Cristo y los justos serán trasladados al cielo. Satanás y sus malignos ángeles serán recluidos en estas circunstancias en esta tierra desolada, en donde no habrá ni una persona viva sobre la cual Satanás pueda ejercer sus poderes engañosos. En esto consiste su atamiento</a:t>
            </a:r>
            <a:r>
              <a:rPr lang="es-CO" dirty="0" smtClean="0"/>
              <a:t>”.</a:t>
            </a:r>
            <a:endParaRPr lang="es-CO" dirty="0"/>
          </a:p>
        </p:txBody>
      </p:sp>
    </p:spTree>
    <p:extLst>
      <p:ext uri="{BB962C8B-B14F-4D97-AF65-F5344CB8AC3E}">
        <p14:creationId xmlns:p14="http://schemas.microsoft.com/office/powerpoint/2010/main" val="26625656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O" sz="4800" b="1" dirty="0" smtClean="0"/>
              <a:t>Conclusión.</a:t>
            </a:r>
            <a:endParaRPr lang="es-CO" sz="4800" b="1" dirty="0"/>
          </a:p>
        </p:txBody>
      </p:sp>
      <p:sp>
        <p:nvSpPr>
          <p:cNvPr id="3" name="Marcador de contenido 2"/>
          <p:cNvSpPr>
            <a:spLocks noGrp="1"/>
          </p:cNvSpPr>
          <p:nvPr>
            <p:ph idx="1"/>
          </p:nvPr>
        </p:nvSpPr>
        <p:spPr>
          <a:xfrm>
            <a:off x="249382" y="1825625"/>
            <a:ext cx="11693236" cy="4810702"/>
          </a:xfrm>
        </p:spPr>
        <p:style>
          <a:lnRef idx="1">
            <a:schemeClr val="accent3"/>
          </a:lnRef>
          <a:fillRef idx="2">
            <a:schemeClr val="accent3"/>
          </a:fillRef>
          <a:effectRef idx="1">
            <a:schemeClr val="accent3"/>
          </a:effectRef>
          <a:fontRef idx="minor">
            <a:schemeClr val="dk1"/>
          </a:fontRef>
        </p:style>
        <p:txBody>
          <a:bodyPr>
            <a:normAutofit fontScale="92500" lnSpcReduction="20000"/>
          </a:bodyPr>
          <a:lstStyle/>
          <a:p>
            <a:r>
              <a:rPr lang="es-CO" dirty="0" smtClean="0"/>
              <a:t>Por ende querido hermano y amigo. Debemos tener mucho cuidado, porque si las tres profecías anteriores se cumplieron específicamente conforme Dios lo había dicho. ¿Qué nos hace pensar que esta profecía no se cumplirá?</a:t>
            </a:r>
          </a:p>
          <a:p>
            <a:r>
              <a:rPr lang="es-CO" dirty="0" smtClean="0"/>
              <a:t>Mi llamado es que no esperes que se cumpla, para creer, porque con toda seguridad se cumplirá en el tiempo establecido por Dios, que como vimos, cada profecía tenía implícita la fecha de su cumplimiento. Porque si esperas su cumplimiento para prepararte, te perderás. </a:t>
            </a:r>
          </a:p>
          <a:p>
            <a:r>
              <a:rPr lang="es-CO" dirty="0" smtClean="0"/>
              <a:t>Ahora, tu no debes esperar a esa fecha para prepararte, por dos razones.</a:t>
            </a:r>
          </a:p>
          <a:p>
            <a:r>
              <a:rPr lang="es-CO" sz="3000" b="1" dirty="0" smtClean="0"/>
              <a:t>1</a:t>
            </a:r>
            <a:r>
              <a:rPr lang="es-CO" dirty="0" smtClean="0"/>
              <a:t>). Tu no tienes escritura de tu vida, puedes morir en cualquier momento, y si no estás preparado, te perderás. </a:t>
            </a:r>
          </a:p>
          <a:p>
            <a:r>
              <a:rPr lang="es-CO" sz="3000" b="1" dirty="0" smtClean="0"/>
              <a:t>2</a:t>
            </a:r>
            <a:r>
              <a:rPr lang="es-CO" dirty="0" smtClean="0"/>
              <a:t>). Si tu dices que ya recibiste a Cristo como tu Salvador, no debe haber pecado en ti. </a:t>
            </a:r>
            <a:r>
              <a:rPr lang="es-CO" u="sng" dirty="0" smtClean="0"/>
              <a:t>Constantemente debes estar preparado</a:t>
            </a:r>
            <a:r>
              <a:rPr lang="es-CO" dirty="0" smtClean="0"/>
              <a:t>. De lo que trata la profecía de los 6000 años de pecado, es que esa es la fecha limite, para que se termine la gran controversia entre Cristo y Satanás. Que como ya lo leímos, Ap.20:1-3 y el CBA lo explicaron todo.   </a:t>
            </a:r>
            <a:endParaRPr lang="es-CO" dirty="0"/>
          </a:p>
        </p:txBody>
      </p:sp>
    </p:spTree>
    <p:extLst>
      <p:ext uri="{BB962C8B-B14F-4D97-AF65-F5344CB8AC3E}">
        <p14:creationId xmlns:p14="http://schemas.microsoft.com/office/powerpoint/2010/main" val="2374313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9381" y="318655"/>
            <a:ext cx="11623963" cy="6165271"/>
          </a:xfrm>
        </p:spPr>
        <p:style>
          <a:lnRef idx="1">
            <a:schemeClr val="accent4"/>
          </a:lnRef>
          <a:fillRef idx="2">
            <a:schemeClr val="accent4"/>
          </a:fillRef>
          <a:effectRef idx="1">
            <a:schemeClr val="accent4"/>
          </a:effectRef>
          <a:fontRef idx="minor">
            <a:schemeClr val="dk1"/>
          </a:fontRef>
        </p:style>
        <p:txBody>
          <a:bodyPr>
            <a:normAutofit/>
          </a:bodyPr>
          <a:lstStyle/>
          <a:p>
            <a:pPr marL="0" indent="0" algn="ctr">
              <a:buNone/>
            </a:pPr>
            <a:r>
              <a:rPr lang="es-CO" sz="4400" b="1" i="1" dirty="0" smtClean="0"/>
              <a:t>Recuerda siempre esto</a:t>
            </a:r>
            <a:r>
              <a:rPr lang="es-CO" sz="3600" dirty="0" smtClean="0"/>
              <a:t>:</a:t>
            </a:r>
          </a:p>
          <a:p>
            <a:pPr marL="0" indent="0" algn="ctr">
              <a:buNone/>
            </a:pPr>
            <a:r>
              <a:rPr lang="es-CO" sz="3600" i="1" dirty="0">
                <a:latin typeface="Bell MT" panose="02020503060305020303" pitchFamily="18" charset="0"/>
              </a:rPr>
              <a:t>Dios no es hombre, para que mienta, Ni hijo de hombre para que se arrepienta. El dijo, ¿y no hará? Habló, ¿y no lo ejecutará</a:t>
            </a:r>
            <a:r>
              <a:rPr lang="es-CO" sz="3600" i="1" dirty="0" smtClean="0">
                <a:latin typeface="Bell MT" panose="02020503060305020303" pitchFamily="18" charset="0"/>
              </a:rPr>
              <a:t>?</a:t>
            </a:r>
          </a:p>
          <a:p>
            <a:pPr marL="0" indent="0" algn="ctr">
              <a:buNone/>
            </a:pPr>
            <a:r>
              <a:rPr lang="es-CO" sz="3600" dirty="0" smtClean="0">
                <a:solidFill>
                  <a:srgbClr val="FF0000"/>
                </a:solidFill>
              </a:rPr>
              <a:t>Num.23:19</a:t>
            </a:r>
            <a:endParaRPr lang="es-CO" sz="3600" dirty="0" smtClean="0"/>
          </a:p>
          <a:p>
            <a:pPr marL="0" indent="0" algn="ctr">
              <a:buNone/>
            </a:pPr>
            <a:endParaRPr lang="es-CO" sz="3600" dirty="0" smtClean="0"/>
          </a:p>
          <a:p>
            <a:pPr marL="0" indent="0" algn="ctr">
              <a:buNone/>
            </a:pPr>
            <a:r>
              <a:rPr lang="es-CO" sz="3600" dirty="0" smtClean="0"/>
              <a:t>“</a:t>
            </a:r>
            <a:r>
              <a:rPr lang="es-CO" sz="3600" i="1" dirty="0" smtClean="0">
                <a:latin typeface="Bell MT" panose="02020503060305020303" pitchFamily="18" charset="0"/>
              </a:rPr>
              <a:t>Pero</a:t>
            </a:r>
            <a:r>
              <a:rPr lang="es-CO" sz="3600" i="1" dirty="0">
                <a:latin typeface="Bell MT" panose="02020503060305020303" pitchFamily="18" charset="0"/>
              </a:rPr>
              <a:t>, cuando se cumplió el plazo, Dios envió a su Hijo, nacido de una mujer, nacido bajo la </a:t>
            </a:r>
            <a:r>
              <a:rPr lang="es-CO" sz="3600" i="1" dirty="0" smtClean="0">
                <a:latin typeface="Bell MT" panose="02020503060305020303" pitchFamily="18" charset="0"/>
              </a:rPr>
              <a:t>ley”</a:t>
            </a:r>
            <a:endParaRPr lang="es-CO" sz="3600" i="1" dirty="0">
              <a:latin typeface="Bell MT" panose="02020503060305020303" pitchFamily="18" charset="0"/>
            </a:endParaRPr>
          </a:p>
          <a:p>
            <a:pPr marL="0" indent="0" algn="ctr">
              <a:buNone/>
            </a:pPr>
            <a:r>
              <a:rPr lang="es-CO" sz="3600" dirty="0">
                <a:solidFill>
                  <a:srgbClr val="FF0000"/>
                </a:solidFill>
              </a:rPr>
              <a:t>Gálatas </a:t>
            </a:r>
            <a:r>
              <a:rPr lang="es-CO" sz="3600" dirty="0" smtClean="0">
                <a:solidFill>
                  <a:srgbClr val="FF0000"/>
                </a:solidFill>
              </a:rPr>
              <a:t>4:4</a:t>
            </a:r>
          </a:p>
          <a:p>
            <a:pPr marL="0" indent="0" algn="ctr">
              <a:buNone/>
            </a:pPr>
            <a:r>
              <a:rPr lang="es-CO" sz="2400" b="1" dirty="0" smtClean="0">
                <a:solidFill>
                  <a:schemeClr val="tx1"/>
                </a:solidFill>
              </a:rPr>
              <a:t>ESTA PROFECÍA ES UNA EXTRAORDINARIA REVELACIÓN DE DIOS PARA ESTE TIEMPO FINAL. NO ESPERES SU CUMPLIMIENTO PARA PREPARARTE.</a:t>
            </a:r>
          </a:p>
          <a:p>
            <a:pPr marL="0" indent="0" algn="ctr">
              <a:buNone/>
            </a:pPr>
            <a:r>
              <a:rPr lang="es-CO" sz="2400" b="1" dirty="0" smtClean="0">
                <a:solidFill>
                  <a:schemeClr val="tx1"/>
                </a:solidFill>
              </a:rPr>
              <a:t>DIOS TE AMA, CONSÁGRATE A CRISTO HOY MISMO.  </a:t>
            </a:r>
          </a:p>
        </p:txBody>
      </p:sp>
    </p:spTree>
    <p:extLst>
      <p:ext uri="{BB962C8B-B14F-4D97-AF65-F5344CB8AC3E}">
        <p14:creationId xmlns:p14="http://schemas.microsoft.com/office/powerpoint/2010/main" val="4199054771"/>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1567</Words>
  <Application>Microsoft Office PowerPoint</Application>
  <PresentationFormat>Panorámica</PresentationFormat>
  <Paragraphs>45</Paragraphs>
  <Slides>8</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8</vt:i4>
      </vt:variant>
    </vt:vector>
  </HeadingPairs>
  <TitlesOfParts>
    <vt:vector size="14" baseType="lpstr">
      <vt:lpstr>Algerian</vt:lpstr>
      <vt:lpstr>Arial</vt:lpstr>
      <vt:lpstr>Bell MT</vt:lpstr>
      <vt:lpstr>Calibri</vt:lpstr>
      <vt:lpstr>Calibri Light</vt:lpstr>
      <vt:lpstr>Tema de Office</vt:lpstr>
      <vt:lpstr>LA FECHA DEL CUMPLIMIENTO PROFETICO,  IMPLÍCITO EN CADA PROFECÍA</vt:lpstr>
      <vt:lpstr>Dios no dice: “más o menos”, “supongamos”, ¡No! Él es preciso y nunca se equivoca.  </vt:lpstr>
      <vt:lpstr>Presentación de PowerPoint</vt:lpstr>
      <vt:lpstr>Presentación de PowerPoint</vt:lpstr>
      <vt:lpstr>Presentación de PowerPoint</vt:lpstr>
      <vt:lpstr>Presentación de PowerPoint</vt:lpstr>
      <vt:lpstr>Conclusión.</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FECHA DEL CUMPLIMIENTO PROFETICO, IMPLÍCITO EN CADA PROFECÍA</dc:title>
  <dc:creator>Usuario de Windows</dc:creator>
  <cp:lastModifiedBy>Usuario de Windows</cp:lastModifiedBy>
  <cp:revision>6</cp:revision>
  <dcterms:created xsi:type="dcterms:W3CDTF">2018-06-22T02:17:35Z</dcterms:created>
  <dcterms:modified xsi:type="dcterms:W3CDTF">2018-06-22T03:34:39Z</dcterms:modified>
</cp:coreProperties>
</file>